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 rtl="0">
      <a:defRPr lang="sr-r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4E434-3B8D-478E-B435-3785070FEE76}" v="55" dt="2023-08-21T23:33:17.963"/>
    <p1510:client id="{524902C7-0131-4A4F-ABC6-57B62E28D86F}" v="215" dt="2023-08-21T23:30:33.333"/>
    <p1510:client id="{5719B010-C7F6-47ED-BBA0-BEA65CDC407D}" v="1398" dt="2023-08-25T12:02:41.609"/>
    <p1510:client id="{BDDA0765-311C-4FD9-83BF-6199608C5392}" v="66" dt="2023-08-25T12:13:51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8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403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7E2813-601B-4697-B14D-165027600992}" type="datetimeFigureOut">
              <a:rPr lang="sr-Latn-RS" smtClean="0"/>
              <a:t>25.8.2023.</a:t>
            </a:fld>
            <a:endParaRPr lang="sr-Latn-RS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3F8F91-4F38-4A01-947F-C76C21BA8A7A}" type="datetimeFigureOut">
              <a:rPr lang="sr-Latn-RS" noProof="0" smtClean="0"/>
              <a:t>25.8.2023.</a:t>
            </a:fld>
            <a:endParaRPr lang="sr-Latn-RS" noProof="0"/>
          </a:p>
        </p:txBody>
      </p:sp>
      <p:sp>
        <p:nvSpPr>
          <p:cNvPr id="4" name="Čuvar mesta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r-Latn-RS" noProof="0"/>
          </a:p>
        </p:txBody>
      </p:sp>
      <p:sp>
        <p:nvSpPr>
          <p:cNvPr id="5" name="Čuvar mesta za bel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r-Latn-RS" noProof="0" dirty="0"/>
              <a:t>Uređivanje stilova za tekst mastera</a:t>
            </a:r>
          </a:p>
          <a:p>
            <a:pPr lvl="1" rtl="0"/>
            <a:r>
              <a:rPr lang="sr-Latn-RS" noProof="0" dirty="0"/>
              <a:t>Drugi nivo</a:t>
            </a:r>
          </a:p>
          <a:p>
            <a:pPr lvl="2" rtl="0"/>
            <a:r>
              <a:rPr lang="sr-Latn-RS" noProof="0" dirty="0"/>
              <a:t>Treći nivo</a:t>
            </a:r>
          </a:p>
          <a:p>
            <a:pPr lvl="3" rtl="0"/>
            <a:r>
              <a:rPr lang="sr-Latn-RS" noProof="0" dirty="0"/>
              <a:t>Četvrti nivo</a:t>
            </a:r>
          </a:p>
          <a:p>
            <a:pPr lvl="4" rtl="0"/>
            <a:r>
              <a:rPr lang="sr-Latn-RS" noProof="0" dirty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6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0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8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8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6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473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sr-Latn-RS" dirty="0" err="1">
                <a:cs typeface="Arial"/>
              </a:rPr>
              <a:t>Апартмани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изнајмљивање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sr-Latn-RS" dirty="0" err="1">
                <a:cs typeface="Arial"/>
              </a:rPr>
              <a:t>Петра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Игњатовић</a:t>
            </a:r>
            <a:r>
              <a:rPr lang="sr-Latn-RS" dirty="0">
                <a:cs typeface="Arial"/>
              </a:rPr>
              <a:t> 63/2020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153FA8-8EBC-6B8E-D677-7D729C9B7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469" y="808056"/>
            <a:ext cx="9266670" cy="1077229"/>
          </a:xfrm>
        </p:spPr>
        <p:txBody>
          <a:bodyPr/>
          <a:lstStyle/>
          <a:p>
            <a:r>
              <a:rPr lang="sr-Latn-RS" dirty="0">
                <a:cs typeface="Arial"/>
              </a:rPr>
              <a:t>K </a:t>
            </a:r>
            <a:r>
              <a:rPr lang="sr-Latn-RS" dirty="0" err="1">
                <a:cs typeface="Arial"/>
              </a:rPr>
              <a:t>најближих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суседа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као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регресиони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модел</a:t>
            </a:r>
            <a:endParaRPr lang="sr-Latn-RS" dirty="0" err="1"/>
          </a:p>
        </p:txBody>
      </p:sp>
      <p:pic>
        <p:nvPicPr>
          <p:cNvPr id="4" name="Čuvar mesta za sadržaj 3" descr="Slika na kojoj se nalazi tekst, dijagram, linija, Plot&#10;&#10;Opis je automatski generisan">
            <a:extLst>
              <a:ext uri="{FF2B5EF4-FFF2-40B4-BE49-F238E27FC236}">
                <a16:creationId xmlns:a16="http://schemas.microsoft.com/office/drawing/2014/main" id="{3C30DB02-E33F-773C-5687-97E62C70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639" y="2152758"/>
            <a:ext cx="4743631" cy="3437112"/>
          </a:xfrm>
        </p:spPr>
      </p:pic>
      <p:pic>
        <p:nvPicPr>
          <p:cNvPr id="5" name="Slika 4" descr="Slika na kojoj se nalazi tekst, snimak ekrana, dijagram, linija&#10;&#10;Opis je automatski generisan">
            <a:extLst>
              <a:ext uri="{FF2B5EF4-FFF2-40B4-BE49-F238E27FC236}">
                <a16:creationId xmlns:a16="http://schemas.microsoft.com/office/drawing/2014/main" id="{21020E95-6515-C5C8-E03A-B637A8FA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41" y="2091924"/>
            <a:ext cx="4468483" cy="3508041"/>
          </a:xfrm>
          <a:prstGeom prst="rect">
            <a:avLst/>
          </a:prstGeom>
        </p:spPr>
      </p:pic>
      <p:sp>
        <p:nvSpPr>
          <p:cNvPr id="6" name="Okvir za tekst 5">
            <a:extLst>
              <a:ext uri="{FF2B5EF4-FFF2-40B4-BE49-F238E27FC236}">
                <a16:creationId xmlns:a16="http://schemas.microsoft.com/office/drawing/2014/main" id="{384774A5-7F4C-A2AE-DEE8-4C62C61DDF52}"/>
              </a:ext>
            </a:extLst>
          </p:cNvPr>
          <p:cNvSpPr txBox="1"/>
          <p:nvPr/>
        </p:nvSpPr>
        <p:spPr>
          <a:xfrm>
            <a:off x="1308339" y="1707587"/>
            <a:ext cx="7444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 err="1">
                <a:cs typeface="Arial"/>
              </a:rPr>
              <a:t>Средње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квадратна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средње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апсолутна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грешка</a:t>
            </a:r>
            <a:endParaRPr lang="sr-Latn-RS" dirty="0" err="1"/>
          </a:p>
        </p:txBody>
      </p:sp>
    </p:spTree>
    <p:extLst>
      <p:ext uri="{BB962C8B-B14F-4D97-AF65-F5344CB8AC3E}">
        <p14:creationId xmlns:p14="http://schemas.microsoft.com/office/powerpoint/2010/main" val="110105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F95336-8965-C744-2927-314E0305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Кластеровање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C90B601-3B17-F9BC-EC2D-C73DC111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561" y="1275739"/>
            <a:ext cx="7796540" cy="3997828"/>
          </a:xfrm>
        </p:spPr>
        <p:txBody>
          <a:bodyPr/>
          <a:lstStyle/>
          <a:p>
            <a:pPr marL="344170" indent="-337820"/>
            <a:endParaRPr lang="sr-Latn-RS" dirty="0">
              <a:cs typeface="Arial"/>
            </a:endParaRPr>
          </a:p>
          <a:p>
            <a:pPr marL="344170" indent="-337820"/>
            <a:r>
              <a:rPr lang="sr-Latn-RS" dirty="0">
                <a:cs typeface="Arial"/>
              </a:rPr>
              <a:t>К-</a:t>
            </a:r>
            <a:r>
              <a:rPr lang="sr-Latn-RS" dirty="0" err="1">
                <a:cs typeface="Arial"/>
              </a:rPr>
              <a:t>средина</a:t>
            </a:r>
          </a:p>
          <a:p>
            <a:pPr marL="344170" indent="-337820"/>
            <a:r>
              <a:rPr lang="sr-Latn-RS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 </a:t>
            </a:r>
            <a:r>
              <a:rPr lang="sr-Latn-RS" err="1">
                <a:cs typeface="Arial"/>
              </a:rPr>
              <a:t>спајајуће</a:t>
            </a:r>
            <a:r>
              <a:rPr lang="sr-Latn-RS" dirty="0">
                <a:cs typeface="Arial"/>
              </a:rPr>
              <a:t> </a:t>
            </a:r>
            <a:r>
              <a:rPr lang="sr-Latn-RS" err="1">
                <a:cs typeface="Arial"/>
              </a:rPr>
              <a:t>кластеровање</a:t>
            </a:r>
            <a:endParaRPr lang="sr-Latn-RS">
              <a:cs typeface="Arial"/>
            </a:endParaRPr>
          </a:p>
          <a:p>
            <a:pPr marL="344170" indent="-337820"/>
            <a:r>
              <a:rPr lang="sr-Latn-RS" dirty="0">
                <a:cs typeface="Arial"/>
              </a:rPr>
              <a:t>DBSCAN</a:t>
            </a:r>
          </a:p>
        </p:txBody>
      </p:sp>
      <p:pic>
        <p:nvPicPr>
          <p:cNvPr id="4" name="Slika 3" descr="Slika na kojoj se nalazi tekst, mapa, snimak ekrana, atlas&#10;&#10;Opis je automatski generisan">
            <a:extLst>
              <a:ext uri="{FF2B5EF4-FFF2-40B4-BE49-F238E27FC236}">
                <a16:creationId xmlns:a16="http://schemas.microsoft.com/office/drawing/2014/main" id="{8A46C372-F6A8-0EDA-1AB9-8969C6A0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2" y="1627979"/>
            <a:ext cx="8968596" cy="41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198E438-446C-3F57-0385-9D0A0EB6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K </a:t>
            </a:r>
            <a:r>
              <a:rPr lang="sr-Latn-RS" dirty="0" err="1">
                <a:cs typeface="Arial"/>
              </a:rPr>
              <a:t>средина</a:t>
            </a:r>
            <a:endParaRPr lang="sr-Latn-RS" dirty="0" err="1"/>
          </a:p>
        </p:txBody>
      </p:sp>
      <p:pic>
        <p:nvPicPr>
          <p:cNvPr id="4" name="Čuvar mesta za sadržaj 3" descr="Slika na kojoj se nalazi linija, Plot, dijagram, tekst&#10;&#10;Opis je automatski generisan">
            <a:extLst>
              <a:ext uri="{FF2B5EF4-FFF2-40B4-BE49-F238E27FC236}">
                <a16:creationId xmlns:a16="http://schemas.microsoft.com/office/drawing/2014/main" id="{6504B78C-7A10-21E7-2141-11C6EB980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522" y="1589895"/>
            <a:ext cx="5619750" cy="2219325"/>
          </a:xfrm>
        </p:spPr>
      </p:pic>
      <p:pic>
        <p:nvPicPr>
          <p:cNvPr id="5" name="Slika 4" descr="Slika na kojoj se nalazi tekst, dijagram, snimak ekrana, Plan&#10;&#10;Opis je automatski generisan">
            <a:extLst>
              <a:ext uri="{FF2B5EF4-FFF2-40B4-BE49-F238E27FC236}">
                <a16:creationId xmlns:a16="http://schemas.microsoft.com/office/drawing/2014/main" id="{E03C279A-A94D-AECA-CAEE-2C20C5EA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7" y="1592237"/>
            <a:ext cx="8997350" cy="42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BEEE5E-059F-36D8-6364-BDF20CF0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кластеровање</a:t>
            </a:r>
            <a:br>
              <a:rPr lang="sr-Latn-RS" dirty="0">
                <a:cs typeface="Arial"/>
              </a:rPr>
            </a:br>
            <a:endParaRPr lang="sr-Latn-RS" dirty="0">
              <a:cs typeface="Arial"/>
            </a:endParaRPr>
          </a:p>
        </p:txBody>
      </p:sp>
      <p:pic>
        <p:nvPicPr>
          <p:cNvPr id="4" name="Čuvar mesta za sadržaj 3" descr="Slika na kojoj se nalazi tekst, mapa, atlas, snimak ekrana&#10;&#10;Opis je automatski generisan">
            <a:extLst>
              <a:ext uri="{FF2B5EF4-FFF2-40B4-BE49-F238E27FC236}">
                <a16:creationId xmlns:a16="http://schemas.microsoft.com/office/drawing/2014/main" id="{33689BEC-5757-6CB5-A6C9-73A791EA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710" y="2925372"/>
            <a:ext cx="6105525" cy="3228975"/>
          </a:xfrm>
        </p:spPr>
      </p:pic>
      <p:pic>
        <p:nvPicPr>
          <p:cNvPr id="5" name="Slika 4" descr="Slika na kojoj se nalazi umetnost&#10;&#10;Opis je automatski generisan">
            <a:extLst>
              <a:ext uri="{FF2B5EF4-FFF2-40B4-BE49-F238E27FC236}">
                <a16:creationId xmlns:a16="http://schemas.microsoft.com/office/drawing/2014/main" id="{F53A6059-40C1-A929-0162-BD281882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89" y="1937304"/>
            <a:ext cx="3404558" cy="42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7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F68B14-4356-6B03-A35C-A262DD4C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DBSCAN</a:t>
            </a:r>
            <a:endParaRPr lang="sr-Latn-RS" dirty="0"/>
          </a:p>
        </p:txBody>
      </p:sp>
      <p:pic>
        <p:nvPicPr>
          <p:cNvPr id="4" name="Čuvar mesta za sadržaj 3" descr="Slika na kojoj se nalazi tekst, snimak ekrana&#10;&#10;Opis je automatski generisan">
            <a:extLst>
              <a:ext uri="{FF2B5EF4-FFF2-40B4-BE49-F238E27FC236}">
                <a16:creationId xmlns:a16="http://schemas.microsoft.com/office/drawing/2014/main" id="{0754FFC6-FDF3-93EC-04E3-ED2BFDA0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315" y="1641205"/>
            <a:ext cx="8879636" cy="4704631"/>
          </a:xfrm>
        </p:spPr>
      </p:pic>
    </p:spTree>
    <p:extLst>
      <p:ext uri="{BB962C8B-B14F-4D97-AF65-F5344CB8AC3E}">
        <p14:creationId xmlns:p14="http://schemas.microsoft.com/office/powerpoint/2010/main" val="105864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5ADCB4-4ACA-3B30-F7D7-FE16C6B9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Поређење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свих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модела</a:t>
            </a:r>
          </a:p>
        </p:txBody>
      </p:sp>
      <p:pic>
        <p:nvPicPr>
          <p:cNvPr id="4" name="Čuvar mesta za sadržaj 3" descr="Slika na kojoj se nalazi tekst, linija, Plot, dijagram&#10;&#10;Opis je automatski generisan">
            <a:extLst>
              <a:ext uri="{FF2B5EF4-FFF2-40B4-BE49-F238E27FC236}">
                <a16:creationId xmlns:a16="http://schemas.microsoft.com/office/drawing/2014/main" id="{A64DD372-D1E3-D515-0D1A-AAD6B56D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479" y="1714979"/>
            <a:ext cx="7302440" cy="4528328"/>
          </a:xfrm>
        </p:spPr>
      </p:pic>
    </p:spTree>
    <p:extLst>
      <p:ext uri="{BB962C8B-B14F-4D97-AF65-F5344CB8AC3E}">
        <p14:creationId xmlns:p14="http://schemas.microsoft.com/office/powerpoint/2010/main" val="88499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26DF270-CA4E-EC58-8AA7-AB280EDC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Правила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придруживања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8BC8DFF-63F6-A416-E773-1F6ABFB1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90" y="384342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Дефиниција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основни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појмови</a:t>
            </a:r>
            <a:r>
              <a:rPr lang="sr-Latn-RS" dirty="0">
                <a:cs typeface="Arial"/>
              </a:rPr>
              <a:t> (</a:t>
            </a:r>
            <a:r>
              <a:rPr lang="sr-Latn-RS" dirty="0" err="1">
                <a:cs typeface="Arial"/>
              </a:rPr>
              <a:t>подршка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поузданост</a:t>
            </a:r>
            <a:r>
              <a:rPr lang="sr-Latn-RS" dirty="0">
                <a:cs typeface="Arial"/>
              </a:rPr>
              <a:t>)</a:t>
            </a:r>
          </a:p>
          <a:p>
            <a:pPr marL="344170" indent="-337820"/>
            <a:r>
              <a:rPr lang="sr-Latn-RS" dirty="0" err="1">
                <a:cs typeface="Arial"/>
              </a:rPr>
              <a:t>Априори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принцип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алгоритам</a:t>
            </a:r>
          </a:p>
          <a:p>
            <a:pPr marL="344170" indent="-337820"/>
            <a:r>
              <a:rPr lang="sr-Latn-RS" dirty="0" err="1">
                <a:cs typeface="Arial"/>
              </a:rPr>
              <a:t>Постављени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услови</a:t>
            </a:r>
            <a:r>
              <a:rPr lang="sr-Latn-RS" dirty="0">
                <a:cs typeface="Arial"/>
              </a:rPr>
              <a:t>: 2% </a:t>
            </a:r>
            <a:r>
              <a:rPr lang="sr-Latn-RS" dirty="0" err="1">
                <a:cs typeface="Arial"/>
              </a:rPr>
              <a:t>подршка</a:t>
            </a:r>
            <a:r>
              <a:rPr lang="sr-Latn-RS" dirty="0">
                <a:cs typeface="Arial"/>
              </a:rPr>
              <a:t>, 60% </a:t>
            </a:r>
            <a:r>
              <a:rPr lang="sr-Latn-RS" dirty="0" err="1">
                <a:cs typeface="Arial"/>
              </a:rPr>
              <a:t>поузданост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dijagram, tekst, linija, snimak ekrana&#10;&#10;Opis je automatski generisan">
            <a:extLst>
              <a:ext uri="{FF2B5EF4-FFF2-40B4-BE49-F238E27FC236}">
                <a16:creationId xmlns:a16="http://schemas.microsoft.com/office/drawing/2014/main" id="{B8FCCAB8-6AD2-F493-6E21-1715B778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70" y="3172404"/>
            <a:ext cx="7473350" cy="3273645"/>
          </a:xfrm>
          <a:prstGeom prst="rect">
            <a:avLst/>
          </a:prstGeom>
        </p:spPr>
      </p:pic>
      <p:pic>
        <p:nvPicPr>
          <p:cNvPr id="5" name="Slika 4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693CE1B6-4921-84E0-0404-411D2C2E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0" y="3172403"/>
            <a:ext cx="7473350" cy="3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B0D7822-4F4D-78A1-88CB-8DDE4F8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1" y="1009339"/>
            <a:ext cx="7958331" cy="1077229"/>
          </a:xfrm>
        </p:spPr>
        <p:txBody>
          <a:bodyPr/>
          <a:lstStyle/>
          <a:p>
            <a:r>
              <a:rPr lang="sr-Latn-RS" dirty="0" err="1">
                <a:cs typeface="Arial"/>
              </a:rPr>
              <a:t>Хвала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пажњи</a:t>
            </a:r>
            <a:endParaRPr lang="sr-Latn-RS" dirty="0" err="1"/>
          </a:p>
        </p:txBody>
      </p:sp>
      <p:pic>
        <p:nvPicPr>
          <p:cNvPr id="4" name="Čuvar mesta za sadržaj 3" descr="Slika na kojoj se nalazi mapa, atlas, tekst&#10;&#10;Opis je automatski generisan">
            <a:extLst>
              <a:ext uri="{FF2B5EF4-FFF2-40B4-BE49-F238E27FC236}">
                <a16:creationId xmlns:a16="http://schemas.microsoft.com/office/drawing/2014/main" id="{7A76FEC5-CD18-F7C7-6077-D1958EB6B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617" y="2091755"/>
            <a:ext cx="7452503" cy="4076700"/>
          </a:xfrm>
        </p:spPr>
      </p:pic>
    </p:spTree>
    <p:extLst>
      <p:ext uri="{BB962C8B-B14F-4D97-AF65-F5344CB8AC3E}">
        <p14:creationId xmlns:p14="http://schemas.microsoft.com/office/powerpoint/2010/main" val="201421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408E4B-2DDD-4FB3-9181-7D8A09775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CA32F3-0B4B-449A-8A9D-309A1B678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C78E1D-D549-4B5E-B65A-7353ED14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93C630-65D6-40FA-A096-8251FB98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51E34-9874-483C-A2C5-C9D271AD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9E7E7-5EA4-4526-A350-196FF2782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C4E46F2-B2A0-3A92-CA2E-3C5B6015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sr-Latn-RS" dirty="0" err="1">
                <a:cs typeface="Arial"/>
              </a:rPr>
              <a:t>Увод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садржај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E6FBAC6-2DD6-BD1F-3951-B1E44EDF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43" y="1232607"/>
            <a:ext cx="5396409" cy="5608091"/>
          </a:xfrm>
        </p:spPr>
        <p:txBody>
          <a:bodyPr vert="horz" lIns="91440" tIns="45720" rIns="91440" bIns="45720" rtlCol="0">
            <a:normAutofit/>
          </a:bodyPr>
          <a:lstStyle/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Циљ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овог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пројекта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је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демонстрација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алгоритама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научених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курсу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Истраживање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података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Експлоративна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анализа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података</a:t>
            </a:r>
            <a:r>
              <a:rPr lang="sr-Latn-RS" dirty="0">
                <a:cs typeface="Arial"/>
              </a:rPr>
              <a:t> - </a:t>
            </a:r>
            <a:r>
              <a:rPr lang="sr-Latn-RS" dirty="0" err="1">
                <a:cs typeface="Arial"/>
              </a:rPr>
              <a:t>увод</a:t>
            </a:r>
            <a:r>
              <a:rPr lang="sr-Latn-RS" dirty="0">
                <a:cs typeface="Arial"/>
              </a:rPr>
              <a:t> у </a:t>
            </a:r>
            <a:r>
              <a:rPr lang="sr-Latn-RS" dirty="0" err="1">
                <a:cs typeface="Arial"/>
              </a:rPr>
              <a:t>тематику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претпроцесирање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Класификација</a:t>
            </a:r>
            <a:r>
              <a:rPr lang="sr-Latn-RS" dirty="0">
                <a:cs typeface="Arial"/>
              </a:rPr>
              <a:t> - К </a:t>
            </a:r>
            <a:r>
              <a:rPr lang="sr-Latn-RS" dirty="0" err="1">
                <a:cs typeface="Arial"/>
              </a:rPr>
              <a:t>најближих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суседа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унакрсна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валидација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Стабла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одлучивања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Насумичне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шуме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Кластеровање</a:t>
            </a:r>
            <a:r>
              <a:rPr lang="sr-Latn-RS" dirty="0">
                <a:cs typeface="Arial"/>
              </a:rPr>
              <a:t> - К </a:t>
            </a:r>
            <a:r>
              <a:rPr lang="sr-Latn-RS" dirty="0" err="1">
                <a:cs typeface="Arial"/>
              </a:rPr>
              <a:t>средина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, DBSCAN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Правила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придуживања</a:t>
            </a:r>
            <a:r>
              <a:rPr lang="sr-Latn-RS" dirty="0">
                <a:cs typeface="Arial"/>
              </a:rPr>
              <a:t> - Apriori у SPSS</a:t>
            </a:r>
          </a:p>
          <a:p>
            <a:pPr marL="344170" indent="-337820">
              <a:lnSpc>
                <a:spcPct val="110000"/>
              </a:lnSpc>
            </a:pPr>
            <a:endParaRPr lang="sr-Latn-RS" sz="1500">
              <a:cs typeface="Arial"/>
            </a:endParaRPr>
          </a:p>
        </p:txBody>
      </p:sp>
      <p:pic>
        <p:nvPicPr>
          <p:cNvPr id="5" name="Picture 4" descr="Slika na kojoj se nalazi mapa, tekst, atlas&#10;&#10;Opis je automatski generisan">
            <a:extLst>
              <a:ext uri="{FF2B5EF4-FFF2-40B4-BE49-F238E27FC236}">
                <a16:creationId xmlns:a16="http://schemas.microsoft.com/office/drawing/2014/main" id="{D7973C79-E74F-9FA2-F738-769EE4CE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5" b="4325"/>
          <a:stretch/>
        </p:blipFill>
        <p:spPr>
          <a:xfrm>
            <a:off x="6577568" y="2348779"/>
            <a:ext cx="3674398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2373A23-D87D-48AD-A357-96100C722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BAF6C-CC6F-4F1B-AB92-3ABDF1D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30" y="836910"/>
            <a:ext cx="69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0366CCA-7950-B9A6-8951-9B2B480F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60" y="1185911"/>
            <a:ext cx="4620525" cy="4862870"/>
          </a:xfrm>
        </p:spPr>
        <p:txBody>
          <a:bodyPr>
            <a:normAutofit/>
          </a:bodyPr>
          <a:lstStyle/>
          <a:p>
            <a:pPr algn="l"/>
            <a:r>
              <a:rPr lang="sr-Latn-RS" sz="3700" dirty="0" err="1">
                <a:cs typeface="Arial"/>
              </a:rPr>
              <a:t>Експлоративна</a:t>
            </a:r>
            <a:r>
              <a:rPr lang="sr-Latn-RS" sz="3700" dirty="0">
                <a:cs typeface="Arial"/>
              </a:rPr>
              <a:t> </a:t>
            </a:r>
            <a:r>
              <a:rPr lang="sr-Latn-RS" sz="3700" dirty="0" err="1">
                <a:cs typeface="Arial"/>
              </a:rPr>
              <a:t>анализа</a:t>
            </a:r>
            <a:r>
              <a:rPr lang="sr-Latn-RS" sz="3700" dirty="0">
                <a:cs typeface="Arial"/>
              </a:rPr>
              <a:t> </a:t>
            </a:r>
            <a:r>
              <a:rPr lang="sr-Latn-RS" sz="3700" dirty="0" err="1">
                <a:cs typeface="Arial"/>
              </a:rPr>
              <a:t>података</a:t>
            </a:r>
            <a:r>
              <a:rPr lang="sr-Latn-RS" sz="3700" dirty="0">
                <a:cs typeface="Arial"/>
              </a:rPr>
              <a:t> и </a:t>
            </a:r>
            <a:r>
              <a:rPr lang="sr-Latn-RS" sz="3700" dirty="0" err="1">
                <a:cs typeface="Arial"/>
              </a:rPr>
              <a:t>претпроцесирање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F71D3FD6-A68A-D5DF-5BBA-A72D49C7B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20" y="1185911"/>
            <a:ext cx="5332895" cy="4864033"/>
          </a:xfrm>
        </p:spPr>
        <p:txBody>
          <a:bodyPr anchor="t">
            <a:normAutofit/>
          </a:bodyPr>
          <a:lstStyle/>
          <a:p>
            <a:pPr marL="344170" indent="-337820"/>
            <a:r>
              <a:rPr lang="sr-Latn-RS" sz="1600" err="1">
                <a:cs typeface="Arial"/>
              </a:rPr>
              <a:t>Укратко</a:t>
            </a:r>
            <a:r>
              <a:rPr lang="sr-Latn-RS" sz="1600" dirty="0">
                <a:cs typeface="Arial"/>
              </a:rPr>
              <a:t> о </a:t>
            </a:r>
            <a:r>
              <a:rPr lang="sr-Latn-RS" sz="1600" err="1">
                <a:cs typeface="Arial"/>
              </a:rPr>
              <a:t>бази</a:t>
            </a:r>
            <a:endParaRPr lang="sr-Latn-RS" sz="1600" dirty="0" err="1">
              <a:cs typeface="Arial"/>
            </a:endParaRPr>
          </a:p>
          <a:p>
            <a:pPr marL="344170" indent="-337820"/>
            <a:r>
              <a:rPr lang="sr-Latn-RS" sz="1600" dirty="0" err="1">
                <a:cs typeface="Arial"/>
              </a:rPr>
              <a:t>Идентификација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аутлајера</a:t>
            </a:r>
            <a:r>
              <a:rPr lang="sr-Latn-RS" sz="1600" dirty="0">
                <a:cs typeface="Arial"/>
              </a:rPr>
              <a:t> и </a:t>
            </a:r>
            <a:r>
              <a:rPr lang="sr-Latn-RS" sz="1600" dirty="0" err="1">
                <a:cs typeface="Arial"/>
              </a:rPr>
              <a:t>екстремних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вредности</a:t>
            </a:r>
            <a:endParaRPr lang="sr-Latn-RS" sz="1600" dirty="0">
              <a:cs typeface="Arial"/>
            </a:endParaRPr>
          </a:p>
          <a:p>
            <a:pPr marL="344170" indent="-337820"/>
            <a:r>
              <a:rPr lang="sr-Latn-RS" sz="1600" dirty="0" err="1">
                <a:cs typeface="Arial"/>
              </a:rPr>
              <a:t>Недостајуће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вредности</a:t>
            </a:r>
            <a:r>
              <a:rPr lang="sr-Latn-RS" sz="1600" dirty="0">
                <a:cs typeface="Arial"/>
              </a:rPr>
              <a:t> </a:t>
            </a:r>
          </a:p>
        </p:txBody>
      </p:sp>
      <p:pic>
        <p:nvPicPr>
          <p:cNvPr id="4" name="Slika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E421170E-EE59-2C76-036A-AE2D1B4BE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891" y="3423030"/>
            <a:ext cx="6423804" cy="3002432"/>
          </a:xfrm>
          <a:prstGeom prst="rect">
            <a:avLst/>
          </a:prstGeom>
        </p:spPr>
      </p:pic>
      <p:pic>
        <p:nvPicPr>
          <p:cNvPr id="5" name="Slika 4" descr="Slika na kojoj se nalazi tekst, snimak ekrana, dijagram, Četvorougao&#10;&#10;Opis je automatski generisan">
            <a:extLst>
              <a:ext uri="{FF2B5EF4-FFF2-40B4-BE49-F238E27FC236}">
                <a16:creationId xmlns:a16="http://schemas.microsoft.com/office/drawing/2014/main" id="{98B147DD-ECC2-0BB6-BF29-E09194DFE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890" y="3419213"/>
            <a:ext cx="8752935" cy="3010065"/>
          </a:xfrm>
          <a:prstGeom prst="rect">
            <a:avLst/>
          </a:prstGeom>
        </p:spPr>
      </p:pic>
      <p:pic>
        <p:nvPicPr>
          <p:cNvPr id="6" name="Slika 5" descr="Slika na kojoj se nalazi tekst, priznanica, Font&#10;&#10;Opis je automatski generisan">
            <a:extLst>
              <a:ext uri="{FF2B5EF4-FFF2-40B4-BE49-F238E27FC236}">
                <a16:creationId xmlns:a16="http://schemas.microsoft.com/office/drawing/2014/main" id="{5A216DDD-AF6D-A07D-4962-E8C0F459E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1059" y="2113381"/>
            <a:ext cx="2345127" cy="4313388"/>
          </a:xfrm>
          <a:prstGeom prst="rect">
            <a:avLst/>
          </a:prstGeom>
        </p:spPr>
      </p:pic>
      <p:pic>
        <p:nvPicPr>
          <p:cNvPr id="7" name="Slika 6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7F534568-981A-E52B-B671-9CA27B0E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891" y="2941107"/>
            <a:ext cx="7875915" cy="35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B5E818-C742-9028-5A13-3D9E336A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Класификација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802D5E4-E127-1FA5-94CC-F1A6C21C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37820"/>
            <a:r>
              <a:rPr lang="sr-Latn-RS" sz="2400" dirty="0">
                <a:cs typeface="Arial"/>
              </a:rPr>
              <a:t>К </a:t>
            </a:r>
            <a:r>
              <a:rPr lang="sr-Latn-RS" sz="2400" err="1">
                <a:cs typeface="Arial"/>
              </a:rPr>
              <a:t>најближих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суседа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err="1">
                <a:cs typeface="Arial"/>
              </a:rPr>
              <a:t>Примена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крос-валидације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dirty="0" err="1">
                <a:cs typeface="Arial"/>
              </a:rPr>
              <a:t>Стабла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dirty="0" err="1">
                <a:cs typeface="Arial"/>
              </a:rPr>
              <a:t>одлучивања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dirty="0" err="1">
                <a:cs typeface="Arial"/>
              </a:rPr>
              <a:t>Насумичне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dirty="0" err="1">
                <a:cs typeface="Arial"/>
              </a:rPr>
              <a:t>шуме</a:t>
            </a:r>
          </a:p>
          <a:p>
            <a:pPr marL="344170" indent="-337820"/>
            <a:r>
              <a:rPr lang="sr-Latn-RS" sz="2400" dirty="0">
                <a:cs typeface="Arial"/>
              </a:rPr>
              <a:t>К </a:t>
            </a:r>
            <a:r>
              <a:rPr lang="sr-Latn-RS" sz="2400" err="1">
                <a:cs typeface="Arial"/>
              </a:rPr>
              <a:t>најближих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суседа</a:t>
            </a:r>
            <a:r>
              <a:rPr lang="sr-Latn-RS" sz="2400" dirty="0">
                <a:cs typeface="Arial"/>
              </a:rPr>
              <a:t> у </a:t>
            </a:r>
            <a:r>
              <a:rPr lang="sr-Latn-RS" sz="2400" err="1">
                <a:cs typeface="Arial"/>
              </a:rPr>
              <a:t>случају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регресије</a:t>
            </a:r>
            <a:endParaRPr lang="sr-Latn-R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87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5F92BE-808D-C3DA-8011-B099AAF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К </a:t>
            </a:r>
            <a:r>
              <a:rPr lang="sr-Latn-RS" dirty="0" err="1">
                <a:cs typeface="Arial"/>
              </a:rPr>
              <a:t>најближих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суседа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255D209-D6AF-8A80-C7B3-BDC3C889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46" y="298078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Дискретизација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атрибута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цене</a:t>
            </a:r>
          </a:p>
          <a:p>
            <a:pPr marL="344170" indent="-337820"/>
            <a:r>
              <a:rPr lang="sr-Latn-RS" err="1">
                <a:cs typeface="Arial"/>
              </a:rPr>
              <a:t>Нормализација</a:t>
            </a:r>
            <a:endParaRPr lang="sr-Latn-RS" dirty="0" err="1">
              <a:cs typeface="Arial"/>
            </a:endParaRPr>
          </a:p>
          <a:p>
            <a:pPr marL="344170" indent="-337820"/>
            <a:r>
              <a:rPr lang="sr-Latn-RS" dirty="0" err="1">
                <a:cs typeface="Arial"/>
              </a:rPr>
              <a:t>Анализа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резултата</a:t>
            </a:r>
          </a:p>
          <a:p>
            <a:pPr marL="344170" indent="-337820"/>
            <a:r>
              <a:rPr lang="sr-Latn-RS" dirty="0" err="1">
                <a:cs typeface="Arial"/>
              </a:rPr>
              <a:t>Матрица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конфузије</a:t>
            </a:r>
          </a:p>
        </p:txBody>
      </p:sp>
      <p:pic>
        <p:nvPicPr>
          <p:cNvPr id="4" name="Slika 3" descr="Slika na kojoj se nalazi tekst, snimak ekrana, dijagram, linija&#10;&#10;Opis je automatski generisan">
            <a:extLst>
              <a:ext uri="{FF2B5EF4-FFF2-40B4-BE49-F238E27FC236}">
                <a16:creationId xmlns:a16="http://schemas.microsoft.com/office/drawing/2014/main" id="{A1B60900-38E7-304A-834F-E8724F5E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26" y="3521935"/>
            <a:ext cx="3562709" cy="3034656"/>
          </a:xfrm>
          <a:prstGeom prst="rect">
            <a:avLst/>
          </a:prstGeom>
        </p:spPr>
      </p:pic>
      <p:pic>
        <p:nvPicPr>
          <p:cNvPr id="5" name="Slika 4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773C186E-5837-AE05-8EA1-8AC00DF9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08" y="2769032"/>
            <a:ext cx="5043577" cy="3792843"/>
          </a:xfrm>
          <a:prstGeom prst="rect">
            <a:avLst/>
          </a:prstGeom>
        </p:spPr>
      </p:pic>
      <p:pic>
        <p:nvPicPr>
          <p:cNvPr id="6" name="Slika 5" descr="Slika na kojoj se nalazi tekst, snimak ekrana, broj, dijagram&#10;&#10;Opis je automatski generisan">
            <a:extLst>
              <a:ext uri="{FF2B5EF4-FFF2-40B4-BE49-F238E27FC236}">
                <a16:creationId xmlns:a16="http://schemas.microsoft.com/office/drawing/2014/main" id="{BC9C611E-79E5-673F-AC79-645A0ADA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98" y="2435934"/>
            <a:ext cx="5172973" cy="41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CD500E-AEA2-DCAF-D287-1B22DA77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Крос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валидација</a:t>
            </a:r>
          </a:p>
        </p:txBody>
      </p:sp>
      <p:pic>
        <p:nvPicPr>
          <p:cNvPr id="4" name="Čuvar mesta za sadržaj 3" descr="Slika na kojoj se nalazi tekst, snimak ekrana, Font, linija&#10;&#10;Opis je automatski generisan">
            <a:extLst>
              <a:ext uri="{FF2B5EF4-FFF2-40B4-BE49-F238E27FC236}">
                <a16:creationId xmlns:a16="http://schemas.microsoft.com/office/drawing/2014/main" id="{E66F2759-D118-0B70-3A60-B2B838CD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920" y="1546177"/>
            <a:ext cx="7796540" cy="1444122"/>
          </a:xfrm>
        </p:spPr>
      </p:pic>
      <p:pic>
        <p:nvPicPr>
          <p:cNvPr id="5" name="Slika 4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29C588FC-B854-059F-702D-66BB967F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131935"/>
            <a:ext cx="5374257" cy="3426468"/>
          </a:xfrm>
          <a:prstGeom prst="rect">
            <a:avLst/>
          </a:prstGeom>
        </p:spPr>
      </p:pic>
      <p:pic>
        <p:nvPicPr>
          <p:cNvPr id="6" name="Slika 5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21901196-1A10-AC64-FD48-665318D6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25174"/>
            <a:ext cx="5647426" cy="34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201778D-1B37-C92B-8C33-C5AEB3F2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Стабла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одлучивања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A2EDDA-16D2-21D6-4032-F50E07DB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297" y="456229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Дискретизација</a:t>
            </a:r>
            <a:r>
              <a:rPr lang="sr-Latn-RS" dirty="0">
                <a:cs typeface="Arial"/>
              </a:rPr>
              <a:t> </a:t>
            </a:r>
            <a:r>
              <a:rPr lang="sr-Latn-RS" dirty="0" err="1">
                <a:cs typeface="Arial"/>
              </a:rPr>
              <a:t>је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потребна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нормализација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није</a:t>
            </a:r>
          </a:p>
          <a:p>
            <a:pPr marL="344170" indent="-337820"/>
            <a:r>
              <a:rPr lang="sr-Latn-RS" dirty="0" err="1">
                <a:cs typeface="Arial"/>
              </a:rPr>
              <a:t>Избор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мере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нечистоће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нема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великог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утицаја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перформанс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A03A2961-CCE8-61FC-1459-34C9A175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2957206"/>
            <a:ext cx="5029200" cy="3517135"/>
          </a:xfrm>
          <a:prstGeom prst="rect">
            <a:avLst/>
          </a:prstGeom>
        </p:spPr>
      </p:pic>
      <p:pic>
        <p:nvPicPr>
          <p:cNvPr id="5" name="Slika 4" descr="Slika na kojoj se nalazi tekst, snimak ekrana, dijagram, broj&#10;&#10;Opis je automatski generisan">
            <a:extLst>
              <a:ext uri="{FF2B5EF4-FFF2-40B4-BE49-F238E27FC236}">
                <a16:creationId xmlns:a16="http://schemas.microsoft.com/office/drawing/2014/main" id="{50438C01-2285-F306-708F-89BBA967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32" y="2963719"/>
            <a:ext cx="3763992" cy="35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DC9573-70D9-28BA-76D2-0D44A3B0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Ансамбли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DA15C22-2932-6F1F-F55A-B792EE718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429" y="-61356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Насумичне</a:t>
            </a:r>
            <a:r>
              <a:rPr lang="sr-Latn-RS" dirty="0">
                <a:cs typeface="Arial"/>
              </a:rPr>
              <a:t> </a:t>
            </a:r>
            <a:r>
              <a:rPr lang="sr-Latn-RS" dirty="0" err="1">
                <a:cs typeface="Arial"/>
              </a:rPr>
              <a:t>шуме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547533F7-4AC7-C13A-5243-687A2889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2061591"/>
            <a:ext cx="4971690" cy="1699649"/>
          </a:xfrm>
          <a:prstGeom prst="rect">
            <a:avLst/>
          </a:prstGeom>
        </p:spPr>
      </p:pic>
      <p:pic>
        <p:nvPicPr>
          <p:cNvPr id="5" name="Slika 4" descr="Slika na kojoj se nalazi tekst, snimak ekrana, broj, dijagram&#10;&#10;Opis je automatski generisan">
            <a:extLst>
              <a:ext uri="{FF2B5EF4-FFF2-40B4-BE49-F238E27FC236}">
                <a16:creationId xmlns:a16="http://schemas.microsoft.com/office/drawing/2014/main" id="{BA256AFB-82DA-C530-E650-457D0371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8" y="1992267"/>
            <a:ext cx="4698520" cy="3879882"/>
          </a:xfrm>
          <a:prstGeom prst="rect">
            <a:avLst/>
          </a:prstGeom>
        </p:spPr>
      </p:pic>
      <p:sp>
        <p:nvSpPr>
          <p:cNvPr id="7" name="Okvir za tekst 6">
            <a:extLst>
              <a:ext uri="{FF2B5EF4-FFF2-40B4-BE49-F238E27FC236}">
                <a16:creationId xmlns:a16="http://schemas.microsoft.com/office/drawing/2014/main" id="{B0485F60-C9F9-D6BD-27A6-A82013EF99FA}"/>
              </a:ext>
            </a:extLst>
          </p:cNvPr>
          <p:cNvSpPr txBox="1"/>
          <p:nvPr/>
        </p:nvSpPr>
        <p:spPr>
          <a:xfrm>
            <a:off x="1204656" y="4034784"/>
            <a:ext cx="54824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sr-Latn-RS" sz="20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680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3DF5A7-37A7-AA01-6FB6-18CF259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80" y="2892773"/>
            <a:ext cx="3271313" cy="1077229"/>
          </a:xfrm>
        </p:spPr>
        <p:txBody>
          <a:bodyPr>
            <a:normAutofit fontScale="90000"/>
          </a:bodyPr>
          <a:lstStyle/>
          <a:p>
            <a:r>
              <a:rPr lang="sr-Latn-RS" dirty="0" err="1">
                <a:cs typeface="Arial"/>
              </a:rPr>
              <a:t>Поређење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свих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модела</a:t>
            </a:r>
            <a:endParaRPr lang="sr-Latn-RS" dirty="0" err="1"/>
          </a:p>
        </p:txBody>
      </p:sp>
      <p:pic>
        <p:nvPicPr>
          <p:cNvPr id="4" name="Čuvar mesta za sadržaj 3" descr="Slika na kojoj se nalazi tekst, dijagram, linija, snimak ekrana&#10;&#10;Opis je automatski generisan">
            <a:extLst>
              <a:ext uri="{FF2B5EF4-FFF2-40B4-BE49-F238E27FC236}">
                <a16:creationId xmlns:a16="http://schemas.microsoft.com/office/drawing/2014/main" id="{6C6E8D7C-EC84-E3BC-93D3-1F630E90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082" y="1117588"/>
            <a:ext cx="6558291" cy="4932356"/>
          </a:xfrm>
        </p:spPr>
      </p:pic>
    </p:spTree>
    <p:extLst>
      <p:ext uri="{BB962C8B-B14F-4D97-AF65-F5344CB8AC3E}">
        <p14:creationId xmlns:p14="http://schemas.microsoft.com/office/powerpoint/2010/main" val="912257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Široki ekran</PresentationFormat>
  <Paragraphs>1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17</vt:i4>
      </vt:variant>
    </vt:vector>
  </HeadingPairs>
  <TitlesOfParts>
    <vt:vector size="18" baseType="lpstr">
      <vt:lpstr>Madison</vt:lpstr>
      <vt:lpstr>Апартмани за изнајмљивање</vt:lpstr>
      <vt:lpstr>Увод и садржај</vt:lpstr>
      <vt:lpstr>Експлоративна анализа података и претпроцесирање</vt:lpstr>
      <vt:lpstr>Класификација</vt:lpstr>
      <vt:lpstr>К најближих суседа</vt:lpstr>
      <vt:lpstr>Крос валидација</vt:lpstr>
      <vt:lpstr>Стабла одлучивања</vt:lpstr>
      <vt:lpstr>Ансамбли</vt:lpstr>
      <vt:lpstr>Поређење свих добијених модела</vt:lpstr>
      <vt:lpstr>K најближих суседа као регресиони модел</vt:lpstr>
      <vt:lpstr>Кластеровање</vt:lpstr>
      <vt:lpstr>K средина</vt:lpstr>
      <vt:lpstr>Хијерархијско кластеровање </vt:lpstr>
      <vt:lpstr>DBSCAN</vt:lpstr>
      <vt:lpstr>Поређење свих добијених модела</vt:lpstr>
      <vt:lpstr>Правила придруживања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323</cp:revision>
  <dcterms:created xsi:type="dcterms:W3CDTF">2023-08-21T23:23:52Z</dcterms:created>
  <dcterms:modified xsi:type="dcterms:W3CDTF">2023-08-25T12:14:06Z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